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7" r:id="rId3"/>
    <p:sldId id="275" r:id="rId4"/>
    <p:sldId id="274" r:id="rId5"/>
    <p:sldId id="277" r:id="rId6"/>
    <p:sldId id="276" r:id="rId7"/>
    <p:sldId id="278" r:id="rId8"/>
    <p:sldId id="279" r:id="rId9"/>
    <p:sldId id="280" r:id="rId10"/>
    <p:sldId id="281" r:id="rId11"/>
    <p:sldId id="284" r:id="rId12"/>
    <p:sldId id="28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1F7846-BCAE-3AB5-9AC7-EEF315E1D005}" name="Borah, Elisa V" initials="EB" userId="S::Elisa.Borah@austin.utexas.edu::a3e271cd-c288-4587-b49a-74f1f2138f08" providerId="AD"/>
  <p188:author id="{4892C347-0341-2CBE-720C-BB0A951A5B87}" name="Irwin, Ella" initials="EI" userId="S::ella.irwin@austin.utexas.edu::b03d14d8-7924-4cc0-9c9f-5dca52efeb23" providerId="AD"/>
  <p188:author id="{6B26F964-9E23-9B7F-B8E4-EC7EA9469E72}" name="Vandegrift, Sara" initials="SV" userId="S::sara.vandegrift@austin.utexas.edu::c2f51958-f9fb-48ad-b4ee-6e64250d5f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056"/>
    <a:srgbClr val="FECB06"/>
    <a:srgbClr val="FFECA7"/>
    <a:srgbClr val="BF5700"/>
    <a:srgbClr val="DB770F"/>
    <a:srgbClr val="000050"/>
    <a:srgbClr val="00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A3254-3074-44EF-90AB-F7302E9F736E}" v="5" dt="2026-05-06T15:25:29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78369" autoAdjust="0"/>
  </p:normalViewPr>
  <p:slideViewPr>
    <p:cSldViewPr snapToGrid="0">
      <p:cViewPr varScale="1">
        <p:scale>
          <a:sx n="71" d="100"/>
          <a:sy n="71" d="100"/>
        </p:scale>
        <p:origin x="7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3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a Irwin" userId="b3ilTDbVRsnmQ+KhruABgS1hMSrQxFucZ6pHMqrYKUU=" providerId="None" clId="Web-{486A3254-3074-44EF-90AB-F7302E9F736E}"/>
    <pc:docChg chg="modSld">
      <pc:chgData name="Ella Irwin" userId="b3ilTDbVRsnmQ+KhruABgS1hMSrQxFucZ6pHMqrYKUU=" providerId="None" clId="Web-{486A3254-3074-44EF-90AB-F7302E9F736E}" dt="2026-05-06T15:25:29.302" v="4" actId="1076"/>
      <pc:docMkLst>
        <pc:docMk/>
      </pc:docMkLst>
      <pc:sldChg chg="modSp">
        <pc:chgData name="Ella Irwin" userId="b3ilTDbVRsnmQ+KhruABgS1hMSrQxFucZ6pHMqrYKUU=" providerId="None" clId="Web-{486A3254-3074-44EF-90AB-F7302E9F736E}" dt="2026-05-06T15:25:29.302" v="4" actId="1076"/>
        <pc:sldMkLst>
          <pc:docMk/>
          <pc:sldMk cId="1266686566" sldId="274"/>
        </pc:sldMkLst>
        <pc:picChg chg="mod">
          <ac:chgData name="Ella Irwin" userId="b3ilTDbVRsnmQ+KhruABgS1hMSrQxFucZ6pHMqrYKUU=" providerId="None" clId="Web-{486A3254-3074-44EF-90AB-F7302E9F736E}" dt="2026-05-06T15:25:29.302" v="4" actId="1076"/>
          <ac:picMkLst>
            <pc:docMk/>
            <pc:sldMk cId="1266686566" sldId="274"/>
            <ac:picMk id="7" creationId="{E2EA8DCA-A068-15E5-C29C-0C4941805FB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E156E5-010C-59F0-9AC8-F3D5D3BC7D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4F6D4-41A5-598D-504D-07DFAADACF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A1B49-F124-4A90-B5D4-996FD37B3407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E5454-63AF-0E30-AFDE-DD7728129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0F470-AEC4-DD35-E1CC-879B25772D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5EE84-2704-486D-AE90-C414FC22B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2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3FFFF-2A54-47AF-8953-F76EF58D7AC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E4F69-4962-4EA0-A7A3-E3FD88D22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0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E4F69-4962-4EA0-A7A3-E3FD88D22E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5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E4F69-4962-4EA0-A7A3-E3FD88D22E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42527-A0CF-6595-2CC7-CF6C86A71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CB064B-84BE-7B2F-A99A-999FF18FD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FF9B39-EAB1-44BA-3D93-69D321FEF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2F15-E53F-8125-FC44-4895970E8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E4F69-4962-4EA0-A7A3-E3FD88D22E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6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51AA8-7A9A-B0F6-687D-38F21552A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4B80FF-CC7A-B373-2D33-CC03BF8AD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955671-8294-FD65-0BE8-F35344EB3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F1BDE-4A16-2376-8A05-A76A9F580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E4F69-4962-4EA0-A7A3-E3FD88D22E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6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19E7F-648A-A3D4-CA6F-B0FBD7981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75A311-2C74-67D3-2EED-7D72486138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59DB7B-6FC5-6371-A530-57B2BC3A6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75BA8-AE37-2378-B9F6-CABFA2DC1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E4F69-4962-4EA0-A7A3-E3FD88D22E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0DB92-ACAD-F99D-79D9-AAA07632D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D4EF69-1BB2-EC41-D7EE-57C934DE6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BABBD9-7F7B-C76B-DF32-4C1CFB471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E4939-DDA3-E875-A6DF-25E483D6B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E4F69-4962-4EA0-A7A3-E3FD88D22E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4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45336-2F2C-AA91-DF74-BB0A2CEB1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9DB22-8CE5-DE1B-2704-018DD98F7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A61A0-305C-53D1-1523-F7747155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D5A3-012A-46FA-BBAD-7073F5E68770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615DD-3D2A-EF5F-E749-72962375D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A817E-2E55-6BD9-1854-2093AD3F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15F-F0CF-438E-BD14-8F78929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0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C5C5-EBAA-1448-C1BB-2E912C5C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F7BDA-9B83-2783-432E-2DCB2F997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B82ED-D60C-928E-44DE-FED080286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D5A3-012A-46FA-BBAD-7073F5E68770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27327-98BB-0560-7051-616AC0BE6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F4AA-7A1C-6556-16EA-F170A757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15F-F0CF-438E-BD14-8F78929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6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A5FD1-DAD0-896C-73D7-BD68B1AC4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4F843-F9E8-736D-2C4B-513685C71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E00E-44D5-A2DC-698E-208A2366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D5A3-012A-46FA-BBAD-7073F5E68770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1DF75-3E74-6234-D209-45F68222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8B110-6BD8-9882-E22C-34DCB4C8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15F-F0CF-438E-BD14-8F78929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2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0E4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60EB4-AF69-D522-A354-DFBDDE4DA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390"/>
            <a:ext cx="10515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BA3B72-A118-5F75-DE8E-86AA0E8FD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45688"/>
            <a:ext cx="7753350" cy="59492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69F81A-040E-9D8E-3E38-FA6A8FCE11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5" y="6162421"/>
            <a:ext cx="3220847" cy="4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60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rgbClr val="BF5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FF71E579-2C9E-1D68-57A5-F7D11BEA3FF0}"/>
              </a:ext>
            </a:extLst>
          </p:cNvPr>
          <p:cNvSpPr txBox="1">
            <a:spLocks/>
          </p:cNvSpPr>
          <p:nvPr userDrawn="1"/>
        </p:nvSpPr>
        <p:spPr>
          <a:xfrm>
            <a:off x="654627" y="136525"/>
            <a:ext cx="10882746" cy="107055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B105C9-FB7F-0003-9119-62E9FDBB2E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603250"/>
            <a:ext cx="6288087" cy="1070553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DA1593-37BE-1202-BE4A-011067B16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5" y="6162421"/>
            <a:ext cx="3220847" cy="4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26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BF5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5E4894-C8F5-8AD3-3B78-6E05B0EF60CF}"/>
              </a:ext>
            </a:extLst>
          </p:cNvPr>
          <p:cNvCxnSpPr>
            <a:cxnSpLocks/>
          </p:cNvCxnSpPr>
          <p:nvPr userDrawn="1"/>
        </p:nvCxnSpPr>
        <p:spPr>
          <a:xfrm>
            <a:off x="708045" y="3652116"/>
            <a:ext cx="63737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6C77DA0-40C6-1A6F-9B41-2D38771D5CE9}"/>
              </a:ext>
            </a:extLst>
          </p:cNvPr>
          <p:cNvSpPr txBox="1">
            <a:spLocks/>
          </p:cNvSpPr>
          <p:nvPr userDrawn="1"/>
        </p:nvSpPr>
        <p:spPr>
          <a:xfrm>
            <a:off x="708045" y="3547341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8B2A03C-6EB9-8DD2-17B5-1B6588CDFBFB}"/>
              </a:ext>
            </a:extLst>
          </p:cNvPr>
          <p:cNvSpPr txBox="1">
            <a:spLocks/>
          </p:cNvSpPr>
          <p:nvPr userDrawn="1"/>
        </p:nvSpPr>
        <p:spPr>
          <a:xfrm>
            <a:off x="4010507" y="5660294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endParaRPr lang="en-US" sz="1200" b="0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13722D6-B7E1-9ABE-98C8-A29A04433F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45" y="3843343"/>
            <a:ext cx="8159910" cy="57553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your subtitle or any additional description text here up to two line of text or you can just delete this text box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24C40409-1076-69C2-024D-7799610BF5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45" y="5549686"/>
            <a:ext cx="9082936" cy="2817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OR SPEAKER NAME</a:t>
            </a:r>
          </a:p>
          <a:p>
            <a:pPr lvl="0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5429073-913F-EA23-2324-FBCABBB77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8025" y="1457325"/>
            <a:ext cx="6373813" cy="2090738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INSERT YOUR HEADLINE HERE UP TO 3 LINES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47C40772-107F-D935-84EA-25EF683780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25" y="5854942"/>
            <a:ext cx="9082936" cy="2817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Position/Role, Moritz Center for Societal Impact, Steve Hicks School of Social Work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E09E6B-888D-E428-7398-E40DFDF567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3258" y="5690571"/>
            <a:ext cx="1603375" cy="38893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MONTH 20XX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372E22-A956-A836-CC49-14FC93BCD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08" y="367553"/>
            <a:ext cx="4457099" cy="6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30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0E4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50114-2CFE-6C8C-0BE7-3C0FCF128B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670772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or object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B1231-21F2-A6F8-72E8-D84EE62F7E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1" y="1670772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or object goes here</a:t>
            </a:r>
          </a:p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7CEBF5-66C6-D698-941D-E6A95C0D2F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835890"/>
            <a:ext cx="6572250" cy="73342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31D8B1-44EA-0482-FE06-44E354CBD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5" y="6162421"/>
            <a:ext cx="3220847" cy="4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00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rgbClr val="0E4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3C6C7-9FDA-8AD1-072A-51239D45B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636B-5A99-BEA8-A014-C6B9AB0F1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A5892-357E-53CF-5AB6-769DED368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BCF7D-6B79-6602-E53D-251CBEDA1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04B252-B53A-F869-EA01-D910764388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1070" y="6239869"/>
            <a:ext cx="3304318" cy="50601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E0315A6-2C82-981C-128E-88AB30A59D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822461"/>
            <a:ext cx="6554787" cy="661282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07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rgbClr val="0E4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2D50-FA7D-B968-98AF-B6BBE940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28C2B-5BAD-1C2E-E827-DBE5608D9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Placeholder 7">
            <a:extLst>
              <a:ext uri="{FF2B5EF4-FFF2-40B4-BE49-F238E27FC236}">
                <a16:creationId xmlns:a16="http://schemas.microsoft.com/office/drawing/2014/main" id="{6ADCE6A5-DCAA-65DC-195C-11E2F23ADF5C}"/>
              </a:ext>
            </a:extLst>
          </p:cNvPr>
          <p:cNvSpPr txBox="1">
            <a:spLocks/>
          </p:cNvSpPr>
          <p:nvPr userDrawn="1"/>
        </p:nvSpPr>
        <p:spPr>
          <a:xfrm>
            <a:off x="757382" y="987426"/>
            <a:ext cx="4128654" cy="97992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42CB358-3553-BC40-4321-ED5FE63E74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612" y="1138238"/>
            <a:ext cx="3935413" cy="828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F3C6AE-BD38-E30F-843A-C1BE224F4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5" y="6162421"/>
            <a:ext cx="3220847" cy="4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55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solidFill>
          <a:srgbClr val="BF5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FF71E579-2C9E-1D68-57A5-F7D11BEA3FF0}"/>
              </a:ext>
            </a:extLst>
          </p:cNvPr>
          <p:cNvSpPr txBox="1">
            <a:spLocks/>
          </p:cNvSpPr>
          <p:nvPr userDrawn="1"/>
        </p:nvSpPr>
        <p:spPr>
          <a:xfrm>
            <a:off x="654627" y="136525"/>
            <a:ext cx="10882746" cy="107055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B105C9-FB7F-0003-9119-62E9FDBB2E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603250"/>
            <a:ext cx="6288087" cy="1070553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E1BEC4-44B8-928B-A606-E333F79C8C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5" y="6162421"/>
            <a:ext cx="3220847" cy="4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21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rgbClr val="0E4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60EB4-AF69-D522-A354-DFBDDE4DA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390"/>
            <a:ext cx="10515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BA3B72-A118-5F75-DE8E-86AA0E8FD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845688"/>
            <a:ext cx="7753350" cy="59492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17D4AE-919A-812A-956D-1E6B08EDC9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5" y="6162421"/>
            <a:ext cx="3220847" cy="4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5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69DC6-4372-6740-248C-07263244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A2818-6F95-F5E7-17FF-7962E421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1FAD7-2F7B-0563-3C2C-B964C239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D5A3-012A-46FA-BBAD-7073F5E68770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862E8-84C3-3892-47E7-D2825143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AD139-F4D8-4FFF-7B5A-B15536F8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15F-F0CF-438E-BD14-8F78929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6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4A169-A98F-06DD-E471-F7BBAEF57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233E3-4D10-760A-473A-25034D44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90A2D-67FB-E72C-3A61-5F221DC2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7A29-988D-416D-9A39-5ADDB9A81769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A64C9-F823-0AF1-AE0B-7D47D900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37ECA-C268-EA9A-E039-F7EC76CE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DAEE-F524-42B7-8A14-216BA9FDDC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402AF-5FE4-0159-EAD5-B04A02E686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5" y="6162421"/>
            <a:ext cx="3220847" cy="4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7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2DA7-EB81-B798-67BE-D2A304B8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0327A-D6F4-4EBE-BFB4-31E033699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C4E49-9140-274D-6D95-F5A2B2C71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5A6F3-03DC-093C-DEE2-591A1099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D5A3-012A-46FA-BBAD-7073F5E68770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63F49-BBC6-BF5D-9BA8-43F948C6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E08D5-5EF9-6738-9E6B-654BDBA3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15F-F0CF-438E-BD14-8F78929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3790-FB0E-1711-F2EC-B7F7D211C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97856-E503-F105-52AC-B64976145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C7756-B04B-611A-5A6A-2746A040B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2987E-393E-188C-6914-38AA2B988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556F87-3F47-EED0-D7B8-A33A31B49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6E60BC-9FC0-12A5-6C1F-040BBA01B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D5A3-012A-46FA-BBAD-7073F5E68770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CF043-3402-4226-D015-F71E4EEC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64CD1D-80DE-C215-C27A-3E513F1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15F-F0CF-438E-BD14-8F78929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8ED0-8A89-4EDD-B5B2-5304A9F9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2EB2A-2846-4059-9E05-A1857E631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D5A3-012A-46FA-BBAD-7073F5E68770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940F0-31E0-1628-156C-9FC15B9C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42872-CD1C-A0BA-8257-856417F5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15F-F0CF-438E-BD14-8F78929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4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3CD517-9428-F51F-657E-D95EBA45E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7A29-988D-416D-9A39-5ADDB9A81769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9AB7DC-64E5-2ADE-742C-6404C41E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F9F14-356F-BB94-9E9B-EFD6179E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DAEE-F524-42B7-8A14-216BA9FDDC0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D221D-4F25-27DE-5FEC-23E932C0D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5" y="6162421"/>
            <a:ext cx="3220847" cy="4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1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624F-1D50-918E-53D7-DCDC3DB0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9C301-896B-1EF8-6BDB-0CE8B44E0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DBADC-4ADE-2024-C7F7-B117A8993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AC15-D29F-528B-B5E6-9F12D0A4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D5A3-012A-46FA-BBAD-7073F5E68770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ED41D-BAB2-3666-1868-7A28A474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26F45-1C5E-0610-EB36-08C1C43A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15F-F0CF-438E-BD14-8F78929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5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5F7C5-8E1C-F7AA-B86A-896834B13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EC88C9-5D98-C56B-D7F4-C1E53FD60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3AC8F-1740-C508-14DE-B5C33BBC9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602F7-0BCC-08D4-7433-3DC40625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D5A3-012A-46FA-BBAD-7073F5E68770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68D6E-6220-F2C6-0E2D-77CD5F0EF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7597D-5F51-195A-10C4-456C31DA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15F-F0CF-438E-BD14-8F78929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1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C55D20-202C-57E3-1897-7F3D6512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E8F27-65D5-73A8-8C74-6A9321522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7F3F1-72E2-41F1-5FD5-2FAAE3C2A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AED5A3-012A-46FA-BBAD-7073F5E68770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92025-5C3A-C8A1-15BF-CF383C035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9682F-BAE1-2460-6A9A-35C19BA63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9FF15F-F0CF-438E-BD14-8F7892970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40" r:id="rId14"/>
    <p:sldLayoutId id="2147483843" r:id="rId15"/>
    <p:sldLayoutId id="2147483844" r:id="rId16"/>
    <p:sldLayoutId id="2147483847" r:id="rId17"/>
    <p:sldLayoutId id="2147483851" r:id="rId18"/>
    <p:sldLayoutId id="214748385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41C996-339A-95EA-D091-ACC65D8C9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96158" cy="724521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C93D94-52D9-260E-392B-291526A816AD}"/>
              </a:ext>
            </a:extLst>
          </p:cNvPr>
          <p:cNvSpPr/>
          <p:nvPr/>
        </p:nvSpPr>
        <p:spPr>
          <a:xfrm>
            <a:off x="3457168" y="399936"/>
            <a:ext cx="6087936" cy="292123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F57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195A58-2013-28A1-DBCC-0BE998DAFBF0}"/>
              </a:ext>
            </a:extLst>
          </p:cNvPr>
          <p:cNvSpPr txBox="1">
            <a:spLocks/>
          </p:cNvSpPr>
          <p:nvPr/>
        </p:nvSpPr>
        <p:spPr>
          <a:xfrm>
            <a:off x="3538200" y="2163337"/>
            <a:ext cx="6006904" cy="126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ts val="1000"/>
              <a:buNone/>
              <a:tabLst>
                <a:tab pos="457200" algn="l"/>
              </a:tabLst>
              <a:defRPr/>
            </a:pPr>
            <a:r>
              <a:rPr kumimoji="0" lang="en-US" sz="2800" i="0" u="none" strike="noStrike" kern="0" cap="none" spc="0" baseline="0" noProof="0" dirty="0">
                <a:ln>
                  <a:noFill/>
                </a:ln>
                <a:solidFill>
                  <a:srgbClr val="0E4056"/>
                </a:solidFill>
                <a:effectLst/>
                <a:uLnTx/>
                <a:uFillTx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the arts </a:t>
            </a:r>
            <a:r>
              <a:rPr lang="en-US" sz="2800" kern="0" dirty="0">
                <a:solidFill>
                  <a:srgbClr val="0E4056"/>
                </a:solidFill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humanities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ts val="1000"/>
              <a:buNone/>
              <a:tabLst>
                <a:tab pos="457200" algn="l"/>
              </a:tabLst>
              <a:defRPr/>
            </a:pPr>
            <a:r>
              <a:rPr lang="en-US" sz="2800" kern="0" dirty="0">
                <a:solidFill>
                  <a:srgbClr val="0E4056"/>
                </a:solidFill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 behavioral health</a:t>
            </a:r>
          </a:p>
        </p:txBody>
      </p:sp>
      <p:pic>
        <p:nvPicPr>
          <p:cNvPr id="6" name="Picture 5" descr="A black and orange logo&#10;&#10;AI-generated content may be incorrect.">
            <a:extLst>
              <a:ext uri="{FF2B5EF4-FFF2-40B4-BE49-F238E27FC236}">
                <a16:creationId xmlns:a16="http://schemas.microsoft.com/office/drawing/2014/main" id="{FE232942-2F37-1806-114F-E8212CD8C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29" y="651399"/>
            <a:ext cx="5322614" cy="1461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7D23EC-A78D-A65C-2083-0EA9C354E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4" y="5480280"/>
            <a:ext cx="4689958" cy="7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0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46FE5-73E1-80C5-E63B-201B175F1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ADB5C7A-ED77-BE53-B32D-10D390156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72" y="1920703"/>
            <a:ext cx="10620855" cy="384810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kern="0" dirty="0">
                <a:latin typeface="Cy Grotesk Key" panose="01000000000000000000" pitchFamily="50" charset="0"/>
                <a:cs typeface="Times New Roman" panose="02020603050405020304" pitchFamily="18" charset="0"/>
              </a:rPr>
              <a:t>Each team gives 5-minute pitch at the event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kern="0" dirty="0">
                <a:latin typeface="Cy Grotesk Key" panose="01000000000000000000" pitchFamily="50" charset="0"/>
                <a:cs typeface="Times New Roman" panose="02020603050405020304" pitchFamily="18" charset="0"/>
              </a:rPr>
              <a:t>5-minute Q&amp;A session with judges follows each pitch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b="1" u="sng" kern="0" dirty="0">
                <a:solidFill>
                  <a:schemeClr val="bg1"/>
                </a:solidFill>
                <a:latin typeface="Cy Grotesk Key" panose="01000000000000000000" pitchFamily="50" charset="0"/>
                <a:cs typeface="Times New Roman" panose="02020603050405020304" pitchFamily="18" charset="0"/>
              </a:rPr>
              <a:t>Note</a:t>
            </a:r>
            <a:r>
              <a:rPr lang="en-US" b="1" kern="0" dirty="0">
                <a:solidFill>
                  <a:schemeClr val="bg1"/>
                </a:solidFill>
                <a:latin typeface="Cy Grotesk Key" panose="01000000000000000000" pitchFamily="50" charset="0"/>
                <a:cs typeface="Times New Roman" panose="02020603050405020304" pitchFamily="18" charset="0"/>
              </a:rPr>
              <a:t>: </a:t>
            </a:r>
            <a:r>
              <a:rPr lang="en-US" kern="0" dirty="0">
                <a:solidFill>
                  <a:schemeClr val="bg1"/>
                </a:solidFill>
                <a:latin typeface="Cy Grotesk Key" panose="01000000000000000000" pitchFamily="50" charset="0"/>
                <a:cs typeface="Times New Roman" panose="02020603050405020304" pitchFamily="18" charset="0"/>
              </a:rPr>
              <a:t>Judges will receive your slide deck one week in advance to pre-review each project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US" kern="0" dirty="0">
              <a:latin typeface="Cy Grotesk Key" panose="01000000000000000000" pitchFamily="50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b="1" kern="0" dirty="0">
                <a:effectLst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Judging </a:t>
            </a:r>
            <a:r>
              <a:rPr lang="en-US" b="1" kern="0" dirty="0"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kern="0" dirty="0">
                <a:effectLst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anel</a:t>
            </a:r>
            <a:r>
              <a:rPr lang="en-US" kern="0" dirty="0"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kern="0" dirty="0">
                <a:solidFill>
                  <a:schemeClr val="bg1"/>
                </a:solidFill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kern="0" dirty="0">
                <a:solidFill>
                  <a:schemeClr val="bg1"/>
                </a:solidFill>
                <a:effectLst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aculty from the arts and humanities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kern="0" dirty="0">
                <a:solidFill>
                  <a:schemeClr val="bg1"/>
                </a:solidFill>
                <a:effectLst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Behavioral health professionals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kern="0" dirty="0">
                <a:solidFill>
                  <a:schemeClr val="bg1"/>
                </a:solidFill>
                <a:effectLst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Reps from local arts or behavioral health organizations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kern="0" dirty="0">
                <a:solidFill>
                  <a:schemeClr val="bg1"/>
                </a:solidFill>
                <a:effectLst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members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kern="0" dirty="0">
                <a:solidFill>
                  <a:schemeClr val="bg1"/>
                </a:solidFill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kern="0" dirty="0">
                <a:solidFill>
                  <a:schemeClr val="bg1"/>
                </a:solidFill>
                <a:effectLst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ental health advocates</a:t>
            </a:r>
            <a:endParaRPr lang="en-US" sz="2000" kern="100" dirty="0">
              <a:solidFill>
                <a:schemeClr val="bg1"/>
              </a:solidFill>
              <a:effectLst/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FEF5A-542E-56D6-E676-47D01F4A04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858" y="242694"/>
            <a:ext cx="12199716" cy="5949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Cy Grotesk Key" panose="01000000000000000000" pitchFamily="50" charset="0"/>
              </a:rPr>
              <a:t>WHAT HAPPENS AT THE COMPETITION?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E9BC1847-8E3E-4716-48A3-7E835EC9B9D7}"/>
              </a:ext>
            </a:extLst>
          </p:cNvPr>
          <p:cNvSpPr/>
          <p:nvPr/>
        </p:nvSpPr>
        <p:spPr>
          <a:xfrm>
            <a:off x="9861240" y="1074866"/>
            <a:ext cx="699578" cy="646679"/>
          </a:xfrm>
          <a:prstGeom prst="star5">
            <a:avLst/>
          </a:prstGeom>
          <a:solidFill>
            <a:srgbClr val="DB77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CF9E4ED2-7459-4843-64E6-B6E6E155283F}"/>
              </a:ext>
            </a:extLst>
          </p:cNvPr>
          <p:cNvSpPr/>
          <p:nvPr/>
        </p:nvSpPr>
        <p:spPr>
          <a:xfrm>
            <a:off x="543682" y="837617"/>
            <a:ext cx="730945" cy="630538"/>
          </a:xfrm>
          <a:prstGeom prst="star5">
            <a:avLst/>
          </a:prstGeom>
          <a:solidFill>
            <a:srgbClr val="FECB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text on a black background&#10;&#10;AI-generated content may be incorrect.">
            <a:extLst>
              <a:ext uri="{FF2B5EF4-FFF2-40B4-BE49-F238E27FC236}">
                <a16:creationId xmlns:a16="http://schemas.microsoft.com/office/drawing/2014/main" id="{2AF1CFBD-3680-438F-86F0-26D5FAF0B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2" y="5645428"/>
            <a:ext cx="1719497" cy="1005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281E4-F68B-1E6D-6A13-AB6BAA46F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97" y="3349964"/>
            <a:ext cx="3225458" cy="2617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743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9AB84-781D-6B85-2932-52C886D6B3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8995" y="495039"/>
            <a:ext cx="10025745" cy="1070553"/>
          </a:xfrm>
        </p:spPr>
        <p:txBody>
          <a:bodyPr>
            <a:normAutofit/>
          </a:bodyPr>
          <a:lstStyle/>
          <a:p>
            <a:r>
              <a:rPr lang="en-US" b="1" dirty="0">
                <a:latin typeface="Cy Grotesk Key" panose="01000000000000000000" pitchFamily="50" charset="0"/>
              </a:rPr>
              <a:t>IF I WIN…WHAT HAPPENS NEXT?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5D7C00-5492-A217-8C38-AF50764BE0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04925"/>
            <a:ext cx="11976847" cy="4248150"/>
          </a:xfrm>
        </p:spPr>
        <p:txBody>
          <a:bodyPr>
            <a:normAutofit/>
          </a:bodyPr>
          <a:lstStyle/>
          <a:p>
            <a:pPr marL="341313" indent="-341313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Cy Grotesk Key" panose="01000000000000000000" pitchFamily="50" charset="0"/>
              </a:rPr>
              <a:t>October-April: </a:t>
            </a:r>
            <a:r>
              <a:rPr lang="en-US" b="1" dirty="0">
                <a:solidFill>
                  <a:schemeClr val="tx1"/>
                </a:solidFill>
                <a:latin typeface="Cy Grotesk Key" panose="01000000000000000000" pitchFamily="50" charset="0"/>
              </a:rPr>
              <a:t>Meet monthly with Moritz SIC team to touch base on progress made or troubleshoot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latin typeface="Cy Grotesk Key" panose="01000000000000000000" pitchFamily="50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y Grotesk Key" panose="01000000000000000000" pitchFamily="50" charset="0"/>
              </a:rPr>
              <a:t>January: </a:t>
            </a:r>
            <a:r>
              <a:rPr lang="en-US" b="1" dirty="0">
                <a:solidFill>
                  <a:schemeClr val="tx1"/>
                </a:solidFill>
                <a:latin typeface="Cy Grotesk Key" panose="01000000000000000000" pitchFamily="50" charset="0"/>
              </a:rPr>
              <a:t>Provide a short mid-project report on progress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latin typeface="Cy Grotesk Key" panose="01000000000000000000" pitchFamily="50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y Grotesk Key" panose="01000000000000000000" pitchFamily="50" charset="0"/>
              </a:rPr>
              <a:t>April:</a:t>
            </a:r>
            <a:r>
              <a:rPr lang="en-US" b="1" dirty="0">
                <a:latin typeface="Cy Grotesk Key" panose="01000000000000000000" pitchFamily="50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y Grotesk Key" panose="01000000000000000000" pitchFamily="50" charset="0"/>
              </a:rPr>
              <a:t>Provide a short final project report</a:t>
            </a:r>
          </a:p>
          <a:p>
            <a:pPr marL="341313" indent="-341313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Cy Grotesk Key" panose="01000000000000000000" pitchFamily="50" charset="0"/>
              </a:rPr>
              <a:t>May: </a:t>
            </a:r>
            <a:r>
              <a:rPr lang="en-US" b="1" dirty="0">
                <a:solidFill>
                  <a:schemeClr val="tx1"/>
                </a:solidFill>
                <a:latin typeface="Cy Grotesk Key" panose="01000000000000000000" pitchFamily="50" charset="0"/>
              </a:rPr>
              <a:t>Present your accomplishments at a Moritz Center-sponsored event to showcase your success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4BB24-AF94-5369-8E0D-F690EE936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5" y="5665527"/>
            <a:ext cx="1719497" cy="10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97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7CBFB-6AE6-98E6-6E56-423D20429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9B6414-8DF7-71F0-62CA-16FA863C24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9124" y="402463"/>
            <a:ext cx="10233752" cy="59492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Cy Grotesk Key" panose="01000000000000000000" pitchFamily="50" charset="0"/>
              </a:rPr>
              <a:t>WHEN WILL I HEAR IF I WON?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6273B3-88C1-23E6-5388-F2AA1DE22A43}"/>
              </a:ext>
            </a:extLst>
          </p:cNvPr>
          <p:cNvSpPr txBox="1">
            <a:spLocks/>
          </p:cNvSpPr>
          <p:nvPr/>
        </p:nvSpPr>
        <p:spPr>
          <a:xfrm>
            <a:off x="687094" y="3452385"/>
            <a:ext cx="10620855" cy="201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spcBef>
                <a:spcPts val="0"/>
              </a:spcBef>
              <a:buNone/>
            </a:pPr>
            <a:r>
              <a:rPr lang="en-US" sz="5400" b="1" kern="0" dirty="0">
                <a:solidFill>
                  <a:srgbClr val="DB770F"/>
                </a:solidFill>
                <a:latin typeface="Cy Grotesk Key" panose="010000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YOU WILL FIND OUT ON THE SPOT!</a:t>
            </a:r>
            <a:endParaRPr lang="en-US" sz="5400" b="1" kern="100" dirty="0">
              <a:solidFill>
                <a:srgbClr val="DB770F"/>
              </a:solidFill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" lvl="1" indent="0" algn="ctr">
              <a:spcBef>
                <a:spcPts val="0"/>
              </a:spcBef>
              <a:buNone/>
              <a:tabLst>
                <a:tab pos="914400" algn="l"/>
              </a:tabLst>
            </a:pPr>
            <a:endParaRPr lang="en-US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521E08-8BF1-8975-9155-51FB2EC6B52A}"/>
              </a:ext>
            </a:extLst>
          </p:cNvPr>
          <p:cNvSpPr txBox="1"/>
          <p:nvPr/>
        </p:nvSpPr>
        <p:spPr>
          <a:xfrm>
            <a:off x="3064883" y="1994053"/>
            <a:ext cx="5865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0" dirty="0">
                <a:solidFill>
                  <a:srgbClr val="FFC000"/>
                </a:solidFill>
                <a:latin typeface="Cy Grotesk Key" panose="010000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NO DELAY OF GRATIFICATION!!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B0381099-DF9D-6F1C-58D3-F2A9478CBD5A}"/>
              </a:ext>
            </a:extLst>
          </p:cNvPr>
          <p:cNvSpPr/>
          <p:nvPr/>
        </p:nvSpPr>
        <p:spPr>
          <a:xfrm>
            <a:off x="9771961" y="4847422"/>
            <a:ext cx="914400" cy="914400"/>
          </a:xfrm>
          <a:prstGeom prst="star5">
            <a:avLst/>
          </a:prstGeom>
          <a:solidFill>
            <a:srgbClr val="FECB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D998463A-ADDB-228C-6571-35D952BC0DD6}"/>
              </a:ext>
            </a:extLst>
          </p:cNvPr>
          <p:cNvSpPr/>
          <p:nvPr/>
        </p:nvSpPr>
        <p:spPr>
          <a:xfrm>
            <a:off x="687094" y="1767685"/>
            <a:ext cx="914400" cy="914400"/>
          </a:xfrm>
          <a:prstGeom prst="star5">
            <a:avLst/>
          </a:prstGeom>
          <a:solidFill>
            <a:srgbClr val="DB77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Yellow text on a black background&#10;&#10;AI-generated content may be incorrect.">
            <a:extLst>
              <a:ext uri="{FF2B5EF4-FFF2-40B4-BE49-F238E27FC236}">
                <a16:creationId xmlns:a16="http://schemas.microsoft.com/office/drawing/2014/main" id="{A0DFDA60-E454-C171-20CD-7D0B1E6A2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2" y="5645428"/>
            <a:ext cx="1719497" cy="10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1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F0E3C-61C7-3A6D-D993-2FA48F6A5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D42D0D-9D63-DFAB-3033-EEFBF012148C}"/>
              </a:ext>
            </a:extLst>
          </p:cNvPr>
          <p:cNvSpPr/>
          <p:nvPr/>
        </p:nvSpPr>
        <p:spPr>
          <a:xfrm>
            <a:off x="2935126" y="600615"/>
            <a:ext cx="6009045" cy="2373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F57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D55DF-ADC2-21A2-70FB-0C95052082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9086" y="3163429"/>
            <a:ext cx="5521124" cy="1180617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DB770F"/>
                </a:solidFill>
                <a:latin typeface="Cy Grotesk Key" panose="01000000000000000000" pitchFamily="50" charset="0"/>
              </a:rPr>
              <a:t>QUESTIONS?</a:t>
            </a:r>
          </a:p>
          <a:p>
            <a:pPr algn="ctr"/>
            <a:r>
              <a:rPr lang="en-US" sz="2400" dirty="0">
                <a:solidFill>
                  <a:srgbClr val="DB770F"/>
                </a:solidFill>
                <a:latin typeface="Cy Grotesk Key" panose="01000000000000000000" pitchFamily="50" charset="0"/>
              </a:rPr>
              <a:t>Lauren Bell, 2025 SIC awardee, is here to answer your questions</a:t>
            </a:r>
          </a:p>
        </p:txBody>
      </p:sp>
      <p:pic>
        <p:nvPicPr>
          <p:cNvPr id="4" name="Picture 3" descr="A black and orange logo&#10;&#10;AI-generated content may be incorrect.">
            <a:extLst>
              <a:ext uri="{FF2B5EF4-FFF2-40B4-BE49-F238E27FC236}">
                <a16:creationId xmlns:a16="http://schemas.microsoft.com/office/drawing/2014/main" id="{18FFEEEC-AE1C-D5FB-2E5D-0EE0CC089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42" y="1054821"/>
            <a:ext cx="5322614" cy="1461739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4A3990F7-3C85-2459-79D8-CCC34A0A1138}"/>
              </a:ext>
            </a:extLst>
          </p:cNvPr>
          <p:cNvSpPr/>
          <p:nvPr/>
        </p:nvSpPr>
        <p:spPr>
          <a:xfrm>
            <a:off x="629911" y="1448223"/>
            <a:ext cx="779966" cy="674933"/>
          </a:xfrm>
          <a:prstGeom prst="star5">
            <a:avLst/>
          </a:prstGeom>
          <a:solidFill>
            <a:srgbClr val="DB77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723D03B-E976-C6FD-2F7F-DBD7C8B1492D}"/>
              </a:ext>
            </a:extLst>
          </p:cNvPr>
          <p:cNvSpPr/>
          <p:nvPr/>
        </p:nvSpPr>
        <p:spPr>
          <a:xfrm>
            <a:off x="2688162" y="3666137"/>
            <a:ext cx="647276" cy="649476"/>
          </a:xfrm>
          <a:prstGeom prst="star5">
            <a:avLst/>
          </a:prstGeom>
          <a:solidFill>
            <a:srgbClr val="FECB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AB28DE68-7766-FBEF-7B56-C37B5D0D15D4}"/>
              </a:ext>
            </a:extLst>
          </p:cNvPr>
          <p:cNvSpPr/>
          <p:nvPr/>
        </p:nvSpPr>
        <p:spPr>
          <a:xfrm>
            <a:off x="9459587" y="3104262"/>
            <a:ext cx="736941" cy="649476"/>
          </a:xfrm>
          <a:prstGeom prst="star5">
            <a:avLst/>
          </a:prstGeom>
          <a:solidFill>
            <a:srgbClr val="FECB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0B9E7CFC-AE86-D35E-C3FF-2AB1A7EE7D22}"/>
              </a:ext>
            </a:extLst>
          </p:cNvPr>
          <p:cNvSpPr/>
          <p:nvPr/>
        </p:nvSpPr>
        <p:spPr>
          <a:xfrm>
            <a:off x="10654858" y="600615"/>
            <a:ext cx="779968" cy="677907"/>
          </a:xfrm>
          <a:prstGeom prst="star5">
            <a:avLst/>
          </a:prstGeom>
          <a:solidFill>
            <a:srgbClr val="DB77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F38BB06E-6867-B765-9D49-5A57BC602340}"/>
              </a:ext>
            </a:extLst>
          </p:cNvPr>
          <p:cNvSpPr/>
          <p:nvPr/>
        </p:nvSpPr>
        <p:spPr>
          <a:xfrm>
            <a:off x="10264875" y="4986033"/>
            <a:ext cx="779967" cy="677907"/>
          </a:xfrm>
          <a:prstGeom prst="star5">
            <a:avLst/>
          </a:prstGeom>
          <a:solidFill>
            <a:srgbClr val="BF57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Yellow text on a black background&#10;&#10;AI-generated content may be incorrect.">
            <a:extLst>
              <a:ext uri="{FF2B5EF4-FFF2-40B4-BE49-F238E27FC236}">
                <a16:creationId xmlns:a16="http://schemas.microsoft.com/office/drawing/2014/main" id="{202A058B-6310-FAB0-40E4-F338476AD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2" y="5645428"/>
            <a:ext cx="1719497" cy="1005493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51E044F5-91E9-A118-E6F4-DB39ECF28DE5}"/>
              </a:ext>
            </a:extLst>
          </p:cNvPr>
          <p:cNvSpPr/>
          <p:nvPr/>
        </p:nvSpPr>
        <p:spPr>
          <a:xfrm>
            <a:off x="757174" y="4473968"/>
            <a:ext cx="779967" cy="677907"/>
          </a:xfrm>
          <a:prstGeom prst="star5">
            <a:avLst/>
          </a:prstGeom>
          <a:solidFill>
            <a:srgbClr val="BF57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8370AD-708B-C3D2-664E-417615393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3756"/>
            <a:ext cx="10515600" cy="159992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y Grotesk Key" panose="01000000000000000000" pitchFamily="50" charset="0"/>
              </a:rPr>
              <a:t>HOW CAN ARTS &amp; HUMANITIES ADDRESS BEHAVIORIAL HEALTH?</a:t>
            </a:r>
          </a:p>
          <a:p>
            <a:endParaRPr lang="en-US" sz="4000" dirty="0"/>
          </a:p>
        </p:txBody>
      </p:sp>
      <p:pic>
        <p:nvPicPr>
          <p:cNvPr id="7" name="Picture 6" descr="Yellow text on a black background&#10;&#10;AI-generated content may be incorrect.">
            <a:extLst>
              <a:ext uri="{FF2B5EF4-FFF2-40B4-BE49-F238E27FC236}">
                <a16:creationId xmlns:a16="http://schemas.microsoft.com/office/drawing/2014/main" id="{EC21D355-F510-E1C9-D269-82E3DBAA0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2" y="5645428"/>
            <a:ext cx="1719497" cy="10054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CCD09D-0F1F-A128-E0B9-D8B6D07121F7}"/>
              </a:ext>
            </a:extLst>
          </p:cNvPr>
          <p:cNvSpPr txBox="1"/>
          <p:nvPr/>
        </p:nvSpPr>
        <p:spPr>
          <a:xfrm>
            <a:off x="-117443" y="1433796"/>
            <a:ext cx="2604304" cy="1488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600" b="1" kern="0" dirty="0">
                <a:solidFill>
                  <a:srgbClr val="FFC000"/>
                </a:solidFill>
                <a:effectLst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Creative Arts Therapy</a:t>
            </a:r>
            <a:r>
              <a:rPr lang="en-US" sz="1600" kern="0" dirty="0">
                <a:solidFill>
                  <a:srgbClr val="FECB06"/>
                </a:solidFill>
                <a:effectLst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kern="0" dirty="0">
                <a:solidFill>
                  <a:srgbClr val="FECB06"/>
                </a:solidFill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600" kern="0" dirty="0">
                <a:solidFill>
                  <a:schemeClr val="bg1"/>
                </a:solidFill>
                <a:effectLst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Art, music, drama, dance, etc., as therapeutic tools.</a:t>
            </a:r>
            <a:endParaRPr lang="en-US" sz="1600" kern="100" dirty="0">
              <a:solidFill>
                <a:schemeClr val="bg1"/>
              </a:solidFill>
              <a:effectLst/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628DD-7032-335C-D4AA-33E622AE1A92}"/>
              </a:ext>
            </a:extLst>
          </p:cNvPr>
          <p:cNvSpPr txBox="1"/>
          <p:nvPr/>
        </p:nvSpPr>
        <p:spPr>
          <a:xfrm>
            <a:off x="4442103" y="1613029"/>
            <a:ext cx="2842547" cy="1594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600" b="1" kern="0" dirty="0">
                <a:solidFill>
                  <a:srgbClr val="FECB06"/>
                </a:solidFill>
                <a:effectLst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Narrative and Storytelling:</a:t>
            </a: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600" kern="0" dirty="0">
                <a:solidFill>
                  <a:schemeClr val="bg1"/>
                </a:solidFill>
                <a:effectLst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stories or fiction to foster understanding and reduce stigma.</a:t>
            </a:r>
            <a:endParaRPr lang="en-US" sz="1600" kern="100" dirty="0">
              <a:solidFill>
                <a:schemeClr val="bg1"/>
              </a:solidFill>
              <a:effectLst/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42E79-8563-0BD3-DB96-85A2D111D201}"/>
              </a:ext>
            </a:extLst>
          </p:cNvPr>
          <p:cNvSpPr txBox="1"/>
          <p:nvPr/>
        </p:nvSpPr>
        <p:spPr>
          <a:xfrm>
            <a:off x="9365715" y="1475914"/>
            <a:ext cx="2591395" cy="2638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SzPts val="1000"/>
              <a:tabLst>
                <a:tab pos="914400" algn="l"/>
              </a:tabLst>
            </a:pPr>
            <a:r>
              <a:rPr lang="en-US" sz="1600" b="1" kern="0" dirty="0">
                <a:solidFill>
                  <a:srgbClr val="FECB06"/>
                </a:solidFill>
                <a:latin typeface="Cy Grotesk Key" panose="01000000000000000000" pitchFamily="50" charset="0"/>
                <a:cs typeface="Times New Roman" panose="02020603050405020304" pitchFamily="18" charset="0"/>
              </a:rPr>
              <a:t>Digital Arts:</a:t>
            </a:r>
            <a:endParaRPr lang="en-US" sz="1600" b="1" kern="0" dirty="0">
              <a:solidFill>
                <a:schemeClr val="bg1"/>
              </a:solidFill>
              <a:latin typeface="Cy Grotesk Key" panose="01000000000000000000" pitchFamily="50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600" kern="0" dirty="0">
                <a:solidFill>
                  <a:schemeClr val="bg1"/>
                </a:solidFill>
                <a:latin typeface="Cy Grotesk Key" panose="01000000000000000000" pitchFamily="50" charset="0"/>
                <a:cs typeface="Times New Roman" panose="02020603050405020304" pitchFamily="18" charset="0"/>
              </a:rPr>
              <a:t>Online or digital interventions, like virtual exhibitions or social media campaigns for mental health awareness.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A4F1B-175D-1D79-4CD0-1214EAD09983}"/>
              </a:ext>
            </a:extLst>
          </p:cNvPr>
          <p:cNvSpPr txBox="1"/>
          <p:nvPr/>
        </p:nvSpPr>
        <p:spPr>
          <a:xfrm>
            <a:off x="7132252" y="1942237"/>
            <a:ext cx="2756702" cy="239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600" b="1" kern="0" dirty="0">
                <a:solidFill>
                  <a:srgbClr val="DB770F"/>
                </a:solidFill>
                <a:effectLst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Educational Projects</a:t>
            </a:r>
            <a:r>
              <a:rPr lang="en-US" sz="1600" kern="0" dirty="0">
                <a:solidFill>
                  <a:srgbClr val="DB770F"/>
                </a:solidFill>
                <a:effectLst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sz="1600" kern="0" dirty="0">
                <a:solidFill>
                  <a:schemeClr val="bg1"/>
                </a:solidFill>
                <a:effectLst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 mental health awareness that integrates the arts in engaging ways.</a:t>
            </a:r>
            <a:endParaRPr lang="en-US" sz="1600" kern="100" dirty="0">
              <a:solidFill>
                <a:schemeClr val="bg1"/>
              </a:solidFill>
              <a:effectLst/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D509E8-861D-BB9C-B556-11396F82BA8D}"/>
              </a:ext>
            </a:extLst>
          </p:cNvPr>
          <p:cNvSpPr txBox="1"/>
          <p:nvPr/>
        </p:nvSpPr>
        <p:spPr>
          <a:xfrm>
            <a:off x="1837799" y="2108726"/>
            <a:ext cx="2842547" cy="1771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600" b="1" kern="0" dirty="0">
                <a:solidFill>
                  <a:srgbClr val="DB770F"/>
                </a:solidFill>
                <a:effectLst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Engagement</a:t>
            </a:r>
            <a:r>
              <a:rPr lang="en-US" sz="1600" kern="0" dirty="0">
                <a:solidFill>
                  <a:srgbClr val="DB770F"/>
                </a:solidFill>
                <a:effectLst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kern="0" dirty="0">
                <a:solidFill>
                  <a:schemeClr val="bg1"/>
                </a:solidFill>
                <a:effectLst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 communities in addressing mental health through creative outlets.</a:t>
            </a:r>
            <a:endParaRPr lang="en-US" sz="1600" kern="100" dirty="0">
              <a:solidFill>
                <a:schemeClr val="bg1"/>
              </a:solidFill>
              <a:effectLst/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F6C4B097-8F12-6610-8AD8-6657CDC599F0}"/>
              </a:ext>
            </a:extLst>
          </p:cNvPr>
          <p:cNvSpPr/>
          <p:nvPr/>
        </p:nvSpPr>
        <p:spPr>
          <a:xfrm>
            <a:off x="9546679" y="1500449"/>
            <a:ext cx="234886" cy="265872"/>
          </a:xfrm>
          <a:prstGeom prst="star5">
            <a:avLst/>
          </a:prstGeom>
          <a:solidFill>
            <a:srgbClr val="FECB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DC3936EB-5901-23A4-6596-F4F5FA3D6CC8}"/>
              </a:ext>
            </a:extLst>
          </p:cNvPr>
          <p:cNvSpPr/>
          <p:nvPr/>
        </p:nvSpPr>
        <p:spPr>
          <a:xfrm>
            <a:off x="4665785" y="1633001"/>
            <a:ext cx="234886" cy="265872"/>
          </a:xfrm>
          <a:prstGeom prst="star5">
            <a:avLst/>
          </a:prstGeom>
          <a:solidFill>
            <a:srgbClr val="FECB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61E7C046-CC07-1ACA-41FC-0F55237507F2}"/>
              </a:ext>
            </a:extLst>
          </p:cNvPr>
          <p:cNvSpPr/>
          <p:nvPr/>
        </p:nvSpPr>
        <p:spPr>
          <a:xfrm>
            <a:off x="102870" y="1453768"/>
            <a:ext cx="234886" cy="265872"/>
          </a:xfrm>
          <a:prstGeom prst="star5">
            <a:avLst/>
          </a:prstGeom>
          <a:solidFill>
            <a:srgbClr val="FECB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3168D6FA-3EA6-91BA-A221-EA332C0CCB67}"/>
              </a:ext>
            </a:extLst>
          </p:cNvPr>
          <p:cNvSpPr/>
          <p:nvPr/>
        </p:nvSpPr>
        <p:spPr>
          <a:xfrm>
            <a:off x="2061481" y="2147248"/>
            <a:ext cx="234886" cy="265872"/>
          </a:xfrm>
          <a:prstGeom prst="star5">
            <a:avLst/>
          </a:prstGeom>
          <a:solidFill>
            <a:srgbClr val="DB77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9D23640F-5294-7E38-9018-107C4F2328AB}"/>
              </a:ext>
            </a:extLst>
          </p:cNvPr>
          <p:cNvSpPr/>
          <p:nvPr/>
        </p:nvSpPr>
        <p:spPr>
          <a:xfrm>
            <a:off x="7355934" y="1985322"/>
            <a:ext cx="234886" cy="265872"/>
          </a:xfrm>
          <a:prstGeom prst="star5">
            <a:avLst/>
          </a:prstGeom>
          <a:solidFill>
            <a:srgbClr val="DB77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00798D-F948-B869-9AF7-060D6005E795}"/>
              </a:ext>
            </a:extLst>
          </p:cNvPr>
          <p:cNvSpPr txBox="1"/>
          <p:nvPr/>
        </p:nvSpPr>
        <p:spPr>
          <a:xfrm>
            <a:off x="431209" y="1475914"/>
            <a:ext cx="11329581" cy="4078039"/>
          </a:xfrm>
          <a:prstGeom prst="rect">
            <a:avLst/>
          </a:prstGeom>
          <a:solidFill>
            <a:srgbClr val="0E4056"/>
          </a:solidFill>
          <a:ln w="57150">
            <a:solidFill>
              <a:srgbClr val="FECB0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rgbClr val="DB770F"/>
                </a:solidFill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 Examples: </a:t>
            </a:r>
          </a:p>
          <a:p>
            <a:endParaRPr lang="en-US" sz="2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Teaching a </a:t>
            </a:r>
            <a:r>
              <a:rPr lang="en-US" sz="2400" u="sng" dirty="0">
                <a:solidFill>
                  <a:schemeClr val="bg1"/>
                </a:solidFill>
              </a:rPr>
              <a:t>literature course on mental health experiences </a:t>
            </a:r>
            <a:r>
              <a:rPr lang="en-US" sz="2400" dirty="0">
                <a:solidFill>
                  <a:schemeClr val="bg1"/>
                </a:solidFill>
              </a:rPr>
              <a:t>for incarcerated UT students at Texas Prison Education Initiative.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Community-research-arts partnership using culturally grounded arts-based strategies to </a:t>
            </a:r>
            <a:r>
              <a:rPr lang="en-US" sz="2400" u="sng" dirty="0">
                <a:solidFill>
                  <a:schemeClr val="bg1"/>
                </a:solidFill>
              </a:rPr>
              <a:t>support behavioral health in Asian-American communities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Teaching </a:t>
            </a:r>
            <a:r>
              <a:rPr lang="en-US" sz="2400" u="sng" dirty="0">
                <a:solidFill>
                  <a:schemeClr val="bg1"/>
                </a:solidFill>
              </a:rPr>
              <a:t>cooking as an accessible art of creative expression </a:t>
            </a:r>
            <a:r>
              <a:rPr lang="en-US" sz="2400" dirty="0">
                <a:solidFill>
                  <a:schemeClr val="bg1"/>
                </a:solidFill>
              </a:rPr>
              <a:t>to food insecure UT students.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Providing </a:t>
            </a:r>
            <a:r>
              <a:rPr lang="en-US" sz="2400" u="sng" dirty="0">
                <a:solidFill>
                  <a:schemeClr val="bg1"/>
                </a:solidFill>
              </a:rPr>
              <a:t>culturally responsive teaching through folklore, arts, traditional songs, and language </a:t>
            </a:r>
            <a:r>
              <a:rPr lang="en-US" sz="2400" dirty="0">
                <a:solidFill>
                  <a:schemeClr val="bg1"/>
                </a:solidFill>
              </a:rPr>
              <a:t>for improved Portuguese literacy and improved outcomes in English.</a:t>
            </a:r>
          </a:p>
        </p:txBody>
      </p:sp>
    </p:spTree>
    <p:extLst>
      <p:ext uri="{BB962C8B-B14F-4D97-AF65-F5344CB8AC3E}">
        <p14:creationId xmlns:p14="http://schemas.microsoft.com/office/powerpoint/2010/main" val="405596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7E3B93-C526-3FA8-71F1-2FF40083FB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5" y="821766"/>
            <a:ext cx="9963250" cy="107055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y Grotesk Key" panose="01000000000000000000" pitchFamily="50" charset="0"/>
              </a:rPr>
              <a:t>WHO CAN APPLY?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AE4ABA-7EA4-2C4D-396F-D1640A088900}"/>
              </a:ext>
            </a:extLst>
          </p:cNvPr>
          <p:cNvSpPr txBox="1">
            <a:spLocks/>
          </p:cNvSpPr>
          <p:nvPr/>
        </p:nvSpPr>
        <p:spPr>
          <a:xfrm>
            <a:off x="456771" y="1785592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UT Austin graduate student!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600" b="1" kern="0" dirty="0">
              <a:solidFill>
                <a:schemeClr val="tx1">
                  <a:lumMod val="95000"/>
                  <a:lumOff val="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y Grotesk Key" panose="010000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Choose teams that have:</a:t>
            </a:r>
          </a:p>
          <a:p>
            <a:pPr marL="342900" indent="-571500">
              <a:spcBef>
                <a:spcPts val="0"/>
              </a:spcBef>
            </a:pPr>
            <a:r>
              <a:rPr 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y Grotesk Key" panose="010000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At least 2 students</a:t>
            </a:r>
          </a:p>
          <a:p>
            <a:pPr marL="342900" indent="-571500">
              <a:spcBef>
                <a:spcPts val="0"/>
              </a:spcBef>
            </a:pPr>
            <a:r>
              <a:rPr 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y Grotesk Key" panose="010000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At least one community partner</a:t>
            </a:r>
          </a:p>
          <a:p>
            <a:pPr marL="571500" indent="-571500">
              <a:spcBef>
                <a:spcPts val="0"/>
              </a:spcBef>
            </a:pPr>
            <a:r>
              <a:rPr lang="en-US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y Grotesk Key" panose="010000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Bonus points: </a:t>
            </a:r>
            <a:r>
              <a:rPr lang="en-US" sz="2400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y Grotesk Key" panose="010000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combine </a:t>
            </a:r>
            <a:r>
              <a:rPr 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y Grotesk Key" panose="010000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expertise from arts, humanities and mental health</a:t>
            </a:r>
          </a:p>
          <a:p>
            <a:pPr marL="342900" indent="-571500">
              <a:spcBef>
                <a:spcPts val="0"/>
              </a:spcBef>
            </a:pPr>
            <a:endParaRPr lang="en-US" sz="4400" b="1" kern="0" dirty="0">
              <a:solidFill>
                <a:srgbClr val="21212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571500">
              <a:spcBef>
                <a:spcPts val="0"/>
              </a:spcBef>
            </a:pPr>
            <a:endParaRPr lang="en-US" sz="4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0B41C6-FE32-D0DA-1432-A639B76C1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/>
        </p:blipFill>
        <p:spPr>
          <a:xfrm>
            <a:off x="7862423" y="1062467"/>
            <a:ext cx="3770964" cy="2513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240DD-5B62-98EE-518E-ABB936F72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5" y="5665527"/>
            <a:ext cx="1719497" cy="10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8370AD-708B-C3D2-664E-417615393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35" y="1541515"/>
            <a:ext cx="9302761" cy="4351338"/>
          </a:xfrm>
        </p:spPr>
        <p:txBody>
          <a:bodyPr/>
          <a:lstStyle/>
          <a:p>
            <a:pPr marL="573088" indent="-57308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kern="0" dirty="0">
                <a:latin typeface="Cy Grotesk Key" panose="01000000000000000000" pitchFamily="50" charset="0"/>
                <a:cs typeface="Times New Roman" panose="02020603050405020304" pitchFamily="18" charset="0"/>
              </a:rPr>
              <a:t>Prize</a:t>
            </a:r>
            <a:r>
              <a:rPr lang="en-US" sz="2400" kern="0" dirty="0">
                <a:latin typeface="Cy Grotesk Key" panose="01000000000000000000" pitchFamily="50" charset="0"/>
                <a:cs typeface="Times New Roman" panose="02020603050405020304" pitchFamily="18" charset="0"/>
              </a:rPr>
              <a:t>: Top two projects get $5,000 each for 2026-2027 academic year</a:t>
            </a:r>
          </a:p>
          <a:p>
            <a:pPr marL="342900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400" b="1" kern="0" dirty="0">
                <a:latin typeface="Cy Grotesk Key" panose="01000000000000000000" pitchFamily="50" charset="0"/>
                <a:cs typeface="Times New Roman" panose="02020603050405020304" pitchFamily="18" charset="0"/>
              </a:rPr>
              <a:t>Recognition: </a:t>
            </a:r>
            <a:r>
              <a:rPr lang="en-US" sz="2400" kern="0" dirty="0">
                <a:latin typeface="Cy Grotesk Key" panose="01000000000000000000" pitchFamily="50" charset="0"/>
                <a:cs typeface="Times New Roman" panose="02020603050405020304" pitchFamily="18" charset="0"/>
              </a:rPr>
              <a:t>UT Austin and local media</a:t>
            </a:r>
          </a:p>
          <a:p>
            <a:pPr marL="566738" indent="-5667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kern="0" dirty="0">
                <a:latin typeface="Cy Grotesk Key" panose="01000000000000000000" pitchFamily="50" charset="0"/>
                <a:cs typeface="Times New Roman" panose="02020603050405020304" pitchFamily="18" charset="0"/>
              </a:rPr>
              <a:t>Project support: </a:t>
            </a:r>
            <a:r>
              <a:rPr lang="en-US" sz="2400" kern="0" dirty="0">
                <a:latin typeface="Cy Grotesk Key" panose="01000000000000000000" pitchFamily="50" charset="0"/>
                <a:cs typeface="Times New Roman" panose="02020603050405020304" pitchFamily="18" charset="0"/>
              </a:rPr>
              <a:t>Moritz team is available to answer all questions, such as financial, regulatory, etc.</a:t>
            </a:r>
            <a:endParaRPr lang="en-US" sz="2400" b="1" kern="0" dirty="0">
              <a:latin typeface="Cy Grotesk Key" panose="01000000000000000000" pitchFamily="50" charset="0"/>
              <a:cs typeface="Times New Roman" panose="02020603050405020304" pitchFamily="18" charset="0"/>
            </a:endParaRPr>
          </a:p>
          <a:p>
            <a:pPr marL="566738" indent="-5667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kern="0" dirty="0">
                <a:latin typeface="Cy Grotesk Key" panose="01000000000000000000" pitchFamily="50" charset="0"/>
                <a:cs typeface="Times New Roman" panose="02020603050405020304" pitchFamily="18" charset="0"/>
              </a:rPr>
              <a:t>Connections: </a:t>
            </a:r>
            <a:r>
              <a:rPr lang="en-US" sz="2400" kern="0" dirty="0">
                <a:latin typeface="Cy Grotesk Key" panose="01000000000000000000" pitchFamily="50" charset="0"/>
                <a:cs typeface="Times New Roman" panose="02020603050405020304" pitchFamily="18" charset="0"/>
              </a:rPr>
              <a:t>collaboration with local arts organizations, mental health clinics, and other relevant stakeholders</a:t>
            </a:r>
            <a:endParaRPr lang="en-US" sz="2400" b="1" kern="0" dirty="0"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EA08B-449B-74CD-8B04-2A1200EC83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0780" y="692181"/>
            <a:ext cx="7753350" cy="59492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y Grotesk Key" panose="01000000000000000000" pitchFamily="50" charset="0"/>
              </a:rPr>
              <a:t>WHAT DO I WIN?</a:t>
            </a:r>
          </a:p>
        </p:txBody>
      </p:sp>
      <p:pic>
        <p:nvPicPr>
          <p:cNvPr id="6" name="Picture 5" descr="Yellow text on a black background&#10;&#10;AI-generated content may be incorrect.">
            <a:extLst>
              <a:ext uri="{FF2B5EF4-FFF2-40B4-BE49-F238E27FC236}">
                <a16:creationId xmlns:a16="http://schemas.microsoft.com/office/drawing/2014/main" id="{F44EA9E4-47C9-7C35-3214-4FEE380A0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2" y="5645428"/>
            <a:ext cx="1719497" cy="1005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EA8DCA-A068-15E5-C29C-0C4941805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92" y="988110"/>
            <a:ext cx="2585219" cy="2532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668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29D6F-0DF8-44D9-30B6-532720680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569AF0-91EB-E1D9-8E42-598779FBB6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5852" y="543013"/>
            <a:ext cx="9963250" cy="1070553"/>
          </a:xfrm>
        </p:spPr>
        <p:txBody>
          <a:bodyPr>
            <a:normAutofit/>
          </a:bodyPr>
          <a:lstStyle/>
          <a:p>
            <a:r>
              <a:rPr lang="en-US" b="1" dirty="0">
                <a:latin typeface="Cy Grotesk Key" panose="01000000000000000000" pitchFamily="50" charset="0"/>
              </a:rPr>
              <a:t>WHY ARE WE DOING THIS?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9DF311-7801-16C3-1766-39EF0454DD88}"/>
              </a:ext>
            </a:extLst>
          </p:cNvPr>
          <p:cNvSpPr txBox="1">
            <a:spLocks/>
          </p:cNvSpPr>
          <p:nvPr/>
        </p:nvSpPr>
        <p:spPr>
          <a:xfrm>
            <a:off x="456771" y="1622556"/>
            <a:ext cx="10620855" cy="1562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ts val="1000"/>
              <a:buNone/>
              <a:tabLst>
                <a:tab pos="457200" algn="l"/>
              </a:tabLst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40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challenge students and faculty to develop </a:t>
            </a:r>
            <a:r>
              <a:rPr kumimoji="0" lang="en-US" sz="44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creative, innovative projects using arts and humanities to address behavioral health needs </a:t>
            </a:r>
            <a:r>
              <a:rPr kumimoji="0" lang="en-US" sz="440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UT Austin and Austin area communities</a:t>
            </a:r>
            <a:r>
              <a:rPr lang="en-US" sz="4400" kern="0" dirty="0">
                <a:solidFill>
                  <a:srgbClr val="212121"/>
                </a:solidFill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y Grotesk Key" panose="01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F2ED56-969F-1C47-20FD-DBE5718BB946}"/>
              </a:ext>
            </a:extLst>
          </p:cNvPr>
          <p:cNvSpPr txBox="1"/>
          <p:nvPr/>
        </p:nvSpPr>
        <p:spPr>
          <a:xfrm>
            <a:off x="4196291" y="3477720"/>
            <a:ext cx="7471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en-US" sz="2400" b="1" kern="0" dirty="0">
                <a:solidFill>
                  <a:srgbClr val="212121"/>
                </a:solidFill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sz="2400" kern="0" dirty="0">
                <a:solidFill>
                  <a:srgbClr val="212121"/>
                </a:solidFill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To promote mental health awareness, reduce stigma, and develop </a:t>
            </a:r>
            <a:r>
              <a:rPr lang="en-US" sz="2400" b="1" kern="0" dirty="0">
                <a:solidFill>
                  <a:schemeClr val="bg1"/>
                </a:solidFill>
                <a:latin typeface="Cy Grotesk Key" panose="01000000000000000000" pitchFamily="50" charset="0"/>
                <a:cs typeface="Times New Roman" panose="02020603050405020304" pitchFamily="18" charset="0"/>
              </a:rPr>
              <a:t>sustainable projects that improve well-being through artistic and humanistic approaches</a:t>
            </a:r>
            <a:r>
              <a:rPr lang="en-US" sz="2400" b="1" kern="0" dirty="0">
                <a:solidFill>
                  <a:srgbClr val="212121"/>
                </a:solidFill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kern="100" dirty="0">
              <a:solidFill>
                <a:srgbClr val="212121"/>
              </a:solidFill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67581A-E804-B664-D0CC-9839A207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71" y="3470716"/>
            <a:ext cx="2815632" cy="1876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D8F48C-57AD-0DA0-D234-2FA94129F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5" y="5665527"/>
            <a:ext cx="1719497" cy="10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5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07B3E-A063-B9EA-635D-A6BB242EC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20B513B-D1B7-42CE-0356-F14B90477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248072"/>
              </p:ext>
            </p:extLst>
          </p:nvPr>
        </p:nvGraphicFramePr>
        <p:xfrm>
          <a:off x="1299634" y="907469"/>
          <a:ext cx="9592731" cy="4481116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6037346">
                  <a:extLst>
                    <a:ext uri="{9D8B030D-6E8A-4147-A177-3AD203B41FA5}">
                      <a16:colId xmlns:a16="http://schemas.microsoft.com/office/drawing/2014/main" val="2274481911"/>
                    </a:ext>
                  </a:extLst>
                </a:gridCol>
                <a:gridCol w="3555385">
                  <a:extLst>
                    <a:ext uri="{9D8B030D-6E8A-4147-A177-3AD203B41FA5}">
                      <a16:colId xmlns:a16="http://schemas.microsoft.com/office/drawing/2014/main" val="150910069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3175" lvl="1" indent="-3175" algn="ctr"/>
                      <a:r>
                        <a:rPr lang="en-US" sz="2400" b="0" u="none" dirty="0">
                          <a:solidFill>
                            <a:srgbClr val="0E4056"/>
                          </a:solidFill>
                          <a:latin typeface="Cy Grotesk Key" panose="01000000000000000000" pitchFamily="50" charset="0"/>
                        </a:rPr>
                        <a:t>Applications opened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dirty="0">
                          <a:solidFill>
                            <a:srgbClr val="0E4056"/>
                          </a:solidFill>
                          <a:latin typeface="Cy Grotesk Key" panose="01000000000000000000" pitchFamily="50" charset="0"/>
                        </a:rPr>
                        <a:t>April 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92576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0E4056"/>
                          </a:solidFill>
                          <a:latin typeface="Cy Grotesk Key" panose="01000000000000000000" pitchFamily="50" charset="0"/>
                        </a:rPr>
                        <a:t>Applications close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CB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dirty="0">
                          <a:solidFill>
                            <a:srgbClr val="0E4056"/>
                          </a:solidFill>
                          <a:latin typeface="Cy Grotesk Key" panose="01000000000000000000" pitchFamily="50" charset="0"/>
                        </a:rPr>
                        <a:t>June 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CB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855346"/>
                  </a:ext>
                </a:extLst>
              </a:tr>
              <a:tr h="7776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u="none" kern="1200" dirty="0">
                          <a:solidFill>
                            <a:srgbClr val="0E4056"/>
                          </a:solidFill>
                          <a:latin typeface="Cy Grotesk Key" panose="01000000000000000000" pitchFamily="50" charset="0"/>
                          <a:ea typeface="+mn-ea"/>
                          <a:cs typeface="+mn-cs"/>
                        </a:rPr>
                        <a:t>Notification of advancement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400" b="0" u="none" kern="1200" dirty="0">
                          <a:solidFill>
                            <a:srgbClr val="0E4056"/>
                          </a:solidFill>
                          <a:latin typeface="Cy Grotesk Key" panose="01000000000000000000" pitchFamily="50" charset="0"/>
                          <a:ea typeface="+mn-ea"/>
                          <a:cs typeface="+mn-cs"/>
                        </a:rPr>
                        <a:t>(five teams advance)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u="none" kern="1200" dirty="0">
                          <a:solidFill>
                            <a:srgbClr val="0E4056"/>
                          </a:solidFill>
                          <a:latin typeface="Cy Grotesk Key" panose="01000000000000000000" pitchFamily="50" charset="0"/>
                          <a:ea typeface="+mn-ea"/>
                          <a:cs typeface="+mn-cs"/>
                        </a:rPr>
                        <a:t>July 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056052"/>
                  </a:ext>
                </a:extLst>
              </a:tr>
              <a:tr h="777687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0E4056"/>
                          </a:solidFill>
                          <a:latin typeface="Cy Grotesk Key" panose="01000000000000000000" pitchFamily="50" charset="0"/>
                        </a:rPr>
                        <a:t>“Boot camp” with mentor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CB0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0E4056"/>
                          </a:solidFill>
                          <a:latin typeface="Cy Grotesk Key" panose="01000000000000000000" pitchFamily="50" charset="0"/>
                        </a:rPr>
                        <a:t>4 sessions in Aug/Sep</a:t>
                      </a:r>
                    </a:p>
                    <a:p>
                      <a:pPr algn="ctr"/>
                      <a:r>
                        <a:rPr lang="en-US" sz="2400" b="1" u="none" dirty="0">
                          <a:solidFill>
                            <a:srgbClr val="0E4056"/>
                          </a:solidFill>
                          <a:latin typeface="Cy Grotesk Key" panose="01000000000000000000" pitchFamily="50" charset="0"/>
                        </a:rPr>
                        <a:t>(may be virtual)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CB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44258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0E4056"/>
                          </a:solidFill>
                          <a:latin typeface="Cy Grotesk Key" panose="01000000000000000000" pitchFamily="50" charset="0"/>
                        </a:rPr>
                        <a:t>Final meeting with mentor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0E4056"/>
                          </a:solidFill>
                          <a:latin typeface="Cy Grotesk Key" panose="01000000000000000000" pitchFamily="50" charset="0"/>
                        </a:rPr>
                        <a:t>~September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204702"/>
                  </a:ext>
                </a:extLst>
              </a:tr>
              <a:tr h="862164">
                <a:tc>
                  <a:txBody>
                    <a:bodyPr/>
                    <a:lstStyle/>
                    <a:p>
                      <a:pPr marL="0" lvl="2" indent="0" algn="ctr"/>
                      <a:r>
                        <a:rPr lang="en-US" sz="2400" b="1" u="none" dirty="0">
                          <a:solidFill>
                            <a:schemeClr val="bg1"/>
                          </a:solidFill>
                          <a:latin typeface="Cy Grotesk Key" panose="01000000000000000000" pitchFamily="50" charset="0"/>
                        </a:rPr>
                        <a:t>PITCH DAY:</a:t>
                      </a:r>
                    </a:p>
                    <a:p>
                      <a:pPr marL="0" lvl="2" indent="0" algn="ctr"/>
                      <a:r>
                        <a:rPr lang="en-US" sz="1600" b="1" u="none" dirty="0">
                          <a:solidFill>
                            <a:schemeClr val="bg1"/>
                          </a:solidFill>
                          <a:latin typeface="Cy Grotesk Key" panose="01000000000000000000" pitchFamily="50" charset="0"/>
                        </a:rPr>
                        <a:t>two teams chosen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77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chemeClr val="bg1"/>
                          </a:solidFill>
                          <a:latin typeface="Cy Grotesk Key" panose="01000000000000000000" pitchFamily="50" charset="0"/>
                        </a:rPr>
                        <a:t>Tuesday, September 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77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224102"/>
                  </a:ext>
                </a:extLst>
              </a:tr>
              <a:tr h="601432">
                <a:tc>
                  <a:txBody>
                    <a:bodyPr/>
                    <a:lstStyle/>
                    <a:p>
                      <a:pPr marL="0" lvl="2" indent="0" algn="ctr"/>
                      <a:r>
                        <a:rPr lang="en-US" sz="1400" b="1" u="none" dirty="0">
                          <a:solidFill>
                            <a:srgbClr val="0E4056"/>
                          </a:solidFill>
                          <a:latin typeface="Cy Grotesk Key" panose="01000000000000000000" pitchFamily="50" charset="0"/>
                        </a:rPr>
                        <a:t>Project completion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0E4056"/>
                          </a:solidFill>
                          <a:latin typeface="Cy Grotesk Key" panose="01000000000000000000" pitchFamily="50" charset="0"/>
                        </a:rPr>
                        <a:t>September 2026 – April 2027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93589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3358AAA-2838-68AF-DB55-0489B4808AFE}"/>
              </a:ext>
            </a:extLst>
          </p:cNvPr>
          <p:cNvSpPr txBox="1"/>
          <p:nvPr/>
        </p:nvSpPr>
        <p:spPr>
          <a:xfrm>
            <a:off x="332223" y="188778"/>
            <a:ext cx="6488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none" dirty="0">
                <a:solidFill>
                  <a:schemeClr val="bg1"/>
                </a:solidFill>
                <a:latin typeface="Cy Grotesk Key" panose="01000000000000000000" pitchFamily="50" charset="0"/>
              </a:rPr>
              <a:t>Timeline Overview</a:t>
            </a:r>
          </a:p>
          <a:p>
            <a:endParaRPr lang="en-US" dirty="0"/>
          </a:p>
        </p:txBody>
      </p:sp>
      <p:pic>
        <p:nvPicPr>
          <p:cNvPr id="3" name="Picture 2" descr="Yellow text on a black background&#10;&#10;AI-generated content may be incorrect.">
            <a:extLst>
              <a:ext uri="{FF2B5EF4-FFF2-40B4-BE49-F238E27FC236}">
                <a16:creationId xmlns:a16="http://schemas.microsoft.com/office/drawing/2014/main" id="{89110C46-486A-CD5C-3B5E-9D1F7C92D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2" y="5645428"/>
            <a:ext cx="1719497" cy="10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0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514AA-B3FD-BDA6-976A-D349D43BB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D7A74B-60C5-0AF3-7866-66C5A31C1A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293" y="447979"/>
            <a:ext cx="9963250" cy="1070553"/>
          </a:xfrm>
        </p:spPr>
        <p:txBody>
          <a:bodyPr>
            <a:normAutofit/>
          </a:bodyPr>
          <a:lstStyle/>
          <a:p>
            <a:r>
              <a:rPr lang="en-US" b="1" dirty="0">
                <a:latin typeface="Cy Grotesk Key" panose="01000000000000000000" pitchFamily="50" charset="0"/>
              </a:rPr>
              <a:t>HOW DO I WIN?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1BDBFA-A727-5963-BA87-FDA857B9E959}"/>
              </a:ext>
            </a:extLst>
          </p:cNvPr>
          <p:cNvSpPr txBox="1">
            <a:spLocks/>
          </p:cNvSpPr>
          <p:nvPr/>
        </p:nvSpPr>
        <p:spPr>
          <a:xfrm>
            <a:off x="579293" y="1785592"/>
            <a:ext cx="6732276" cy="38481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sz="2400" b="1" kern="0" dirty="0"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Potential Focus Areas for Proposals: </a:t>
            </a:r>
            <a:endParaRPr lang="en-US" sz="2400" b="1" kern="100" dirty="0"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50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Creative Arts Therapy</a:t>
            </a:r>
            <a:endParaRPr lang="en-US" b="1" kern="100" dirty="0">
              <a:solidFill>
                <a:schemeClr val="tx1">
                  <a:lumMod val="95000"/>
                  <a:lumOff val="5000"/>
                </a:schemeClr>
              </a:solidFill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50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en-US" b="1" kern="0" dirty="0">
                <a:solidFill>
                  <a:srgbClr val="212121"/>
                </a:solidFill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Educational Projects</a:t>
            </a:r>
            <a:endParaRPr lang="en-US" b="1" kern="100" dirty="0">
              <a:solidFill>
                <a:srgbClr val="212121"/>
              </a:solidFill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50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en-US" b="1" kern="0" dirty="0">
                <a:solidFill>
                  <a:srgbClr val="212121"/>
                </a:solidFill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Arts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400" b="1" kern="0" dirty="0">
              <a:solidFill>
                <a:srgbClr val="212121"/>
              </a:solidFill>
              <a:latin typeface="Cy Grotesk Key" panose="01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sz="2400" b="1" kern="0" dirty="0"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Selection Criteria: </a:t>
            </a:r>
            <a:endParaRPr lang="en-US" sz="2400" b="1" kern="100" dirty="0"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50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en-US" b="1" kern="0" dirty="0">
                <a:solidFill>
                  <a:srgbClr val="212121"/>
                </a:solidFill>
                <a:latin typeface="Cy Grotesk Key" panose="01000000000000000000" pitchFamily="50" charset="0"/>
                <a:cs typeface="Times New Roman" panose="02020603050405020304" pitchFamily="18" charset="0"/>
              </a:rPr>
              <a:t>Innovation and creativity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50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en-US" b="1" kern="0" dirty="0">
                <a:solidFill>
                  <a:srgbClr val="212121"/>
                </a:solidFill>
                <a:latin typeface="Cy Grotesk Key" panose="01000000000000000000" pitchFamily="50" charset="0"/>
                <a:cs typeface="Times New Roman" panose="02020603050405020304" pitchFamily="18" charset="0"/>
              </a:rPr>
              <a:t>Impact potential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50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en-US" b="1" kern="0" dirty="0">
                <a:solidFill>
                  <a:srgbClr val="212121"/>
                </a:solidFill>
                <a:latin typeface="Cy Grotesk Key" panose="01000000000000000000" pitchFamily="50" charset="0"/>
                <a:cs typeface="Times New Roman" panose="02020603050405020304" pitchFamily="18" charset="0"/>
              </a:rPr>
              <a:t>Feasibility and sustainability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400" b="1" kern="100" dirty="0">
              <a:solidFill>
                <a:srgbClr val="21212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12BBE4-44ED-AD88-B331-38A18D1F6AF0}"/>
              </a:ext>
            </a:extLst>
          </p:cNvPr>
          <p:cNvSpPr txBox="1">
            <a:spLocks/>
          </p:cNvSpPr>
          <p:nvPr/>
        </p:nvSpPr>
        <p:spPr>
          <a:xfrm>
            <a:off x="4914393" y="2228922"/>
            <a:ext cx="4058785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SzPct val="50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en-US" b="1" kern="0" dirty="0">
                <a:solidFill>
                  <a:srgbClr val="212121"/>
                </a:solidFill>
                <a:latin typeface="Cy Grotesk Key" panose="01000000000000000000" pitchFamily="50" charset="0"/>
                <a:cs typeface="Times New Roman" panose="02020603050405020304" pitchFamily="18" charset="0"/>
              </a:rPr>
              <a:t>Community Engagement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50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en-US" b="1" kern="0" dirty="0">
                <a:solidFill>
                  <a:srgbClr val="212121"/>
                </a:solidFill>
                <a:latin typeface="Cy Grotesk Key" panose="01000000000000000000" pitchFamily="50" charset="0"/>
                <a:cs typeface="Times New Roman" panose="02020603050405020304" pitchFamily="18" charset="0"/>
              </a:rPr>
              <a:t>Narrative and Storytelling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914400" algn="l"/>
              </a:tabLst>
            </a:pPr>
            <a:endParaRPr lang="en-US" b="1" kern="0" dirty="0">
              <a:solidFill>
                <a:srgbClr val="212121"/>
              </a:solidFill>
              <a:latin typeface="Cy Grotesk Key" panose="01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b="1" kern="0" dirty="0">
              <a:solidFill>
                <a:srgbClr val="212121"/>
              </a:solidFill>
              <a:latin typeface="Cy Grotesk Key" panose="01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b="1" kern="0" dirty="0">
              <a:solidFill>
                <a:srgbClr val="212121"/>
              </a:solidFill>
              <a:latin typeface="Cy Grotesk Key" panose="01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b="1" kern="0" dirty="0">
                <a:solidFill>
                  <a:srgbClr val="212121"/>
                </a:solidFill>
                <a:latin typeface="Cy Grotesk Key" panose="01000000000000000000" pitchFamily="50" charset="0"/>
                <a:cs typeface="Times New Roman" panose="02020603050405020304" pitchFamily="18" charset="0"/>
              </a:rPr>
              <a:t>Clear connection between behavioral health issues and arts/humanities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b="1" kern="0" dirty="0">
                <a:solidFill>
                  <a:srgbClr val="212121"/>
                </a:solidFill>
                <a:effectLst/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Partnership(s)</a:t>
            </a:r>
            <a:endParaRPr lang="en-US" b="1" kern="0" dirty="0">
              <a:solidFill>
                <a:srgbClr val="212121"/>
              </a:solidFill>
              <a:highlight>
                <a:srgbClr val="FFFF00"/>
              </a:highlight>
              <a:latin typeface="Cy Grotesk Key" panose="01000000000000000000" pitchFamily="50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6E93D4-F7B7-5F05-7A3A-EF0EC2074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3" r="27783"/>
          <a:stretch/>
        </p:blipFill>
        <p:spPr>
          <a:xfrm>
            <a:off x="9162584" y="1591407"/>
            <a:ext cx="2450123" cy="3675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E3FDF4-7586-0708-FCD4-CC41DACA9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5" y="5665527"/>
            <a:ext cx="1719497" cy="10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3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578DC-9327-8B0E-2FD7-07CEE73FB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9577E-D3BD-E774-6E85-192ADE28F5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476" y="253380"/>
            <a:ext cx="12199716" cy="594923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Cy Grotesk Key" panose="01000000000000000000" pitchFamily="50" charset="0"/>
              </a:rPr>
              <a:t>WHAT ARE PROCESS REQUIREMENTS?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67E2DD-37AE-E305-3B5D-73B106443C2F}"/>
              </a:ext>
            </a:extLst>
          </p:cNvPr>
          <p:cNvSpPr txBox="1">
            <a:spLocks/>
          </p:cNvSpPr>
          <p:nvPr/>
        </p:nvSpPr>
        <p:spPr>
          <a:xfrm>
            <a:off x="640905" y="2032756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b="1" kern="0" dirty="0"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Qualtrics application</a:t>
            </a:r>
            <a:endParaRPr lang="en-US" kern="100" dirty="0"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000" kern="0" dirty="0"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overview (500 words)</a:t>
            </a:r>
            <a:endParaRPr lang="en-US" sz="2000" kern="100" dirty="0"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000" kern="0" dirty="0"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Goals and impact (500 words)</a:t>
            </a:r>
            <a:endParaRPr lang="en-US" sz="2000" kern="100" dirty="0"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000" kern="0" dirty="0"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Timeline and feasibility</a:t>
            </a:r>
            <a:endParaRPr lang="en-US" sz="2000" kern="100" dirty="0"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000" kern="0" dirty="0"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 members and their roles (2-5 students </a:t>
            </a:r>
            <a:r>
              <a:rPr lang="en-US" sz="2000" u="sng" kern="0" dirty="0"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a community partner</a:t>
            </a:r>
            <a:r>
              <a:rPr lang="en-US" sz="2000" kern="0" dirty="0"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kern="100" dirty="0"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000" kern="0" dirty="0"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Budget and resource needs</a:t>
            </a:r>
            <a:endParaRPr lang="en-US" sz="2000" kern="100" dirty="0"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000" kern="0" dirty="0"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Innovative approach to behavioral health (why the arts/humanities can provide a solution)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ts val="1000"/>
              <a:buNone/>
              <a:tabLst>
                <a:tab pos="914400" algn="l"/>
              </a:tabLst>
            </a:pPr>
            <a:endParaRPr lang="en-US" sz="2000" kern="100" dirty="0"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b="1" kern="0" dirty="0"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Boot camp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b="1" kern="0" dirty="0"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 pitch competition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B1A44435-3F1C-B830-2811-D7114373F25B}"/>
              </a:ext>
            </a:extLst>
          </p:cNvPr>
          <p:cNvSpPr/>
          <p:nvPr/>
        </p:nvSpPr>
        <p:spPr>
          <a:xfrm>
            <a:off x="10911971" y="1117190"/>
            <a:ext cx="699578" cy="646679"/>
          </a:xfrm>
          <a:prstGeom prst="star5">
            <a:avLst/>
          </a:prstGeom>
          <a:solidFill>
            <a:srgbClr val="DB77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731DBED9-2828-6E76-3533-E7F4FF7E603E}"/>
              </a:ext>
            </a:extLst>
          </p:cNvPr>
          <p:cNvSpPr/>
          <p:nvPr/>
        </p:nvSpPr>
        <p:spPr>
          <a:xfrm>
            <a:off x="356164" y="977144"/>
            <a:ext cx="699578" cy="646679"/>
          </a:xfrm>
          <a:prstGeom prst="star5">
            <a:avLst/>
          </a:prstGeom>
          <a:solidFill>
            <a:srgbClr val="BF57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F5700"/>
              </a:solidFill>
            </a:endParaRPr>
          </a:p>
        </p:txBody>
      </p:sp>
      <p:pic>
        <p:nvPicPr>
          <p:cNvPr id="7" name="Picture 6" descr="Yellow text on a black background&#10;&#10;AI-generated content may be incorrect.">
            <a:extLst>
              <a:ext uri="{FF2B5EF4-FFF2-40B4-BE49-F238E27FC236}">
                <a16:creationId xmlns:a16="http://schemas.microsoft.com/office/drawing/2014/main" id="{91A3252F-B25D-A032-6614-44D639CF0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2" y="5645428"/>
            <a:ext cx="1719497" cy="10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7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A9F0E-7B6F-C960-0766-B30F47BAA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2BB481-0D25-0981-C4CC-E3C55D068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5520" y="503082"/>
            <a:ext cx="9963250" cy="1070553"/>
          </a:xfrm>
        </p:spPr>
        <p:txBody>
          <a:bodyPr>
            <a:normAutofit/>
          </a:bodyPr>
          <a:lstStyle/>
          <a:p>
            <a:r>
              <a:rPr lang="en-US" b="1" dirty="0">
                <a:latin typeface="Cy Grotesk Key" panose="01000000000000000000" pitchFamily="50" charset="0"/>
              </a:rPr>
              <a:t>WHAT HAPPENS AT BOOT CAMPS?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B931E2-620B-4451-6181-9EBA18C9C744}"/>
              </a:ext>
            </a:extLst>
          </p:cNvPr>
          <p:cNvSpPr txBox="1">
            <a:spLocks/>
          </p:cNvSpPr>
          <p:nvPr/>
        </p:nvSpPr>
        <p:spPr>
          <a:xfrm>
            <a:off x="675520" y="1725609"/>
            <a:ext cx="9645662" cy="37561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ptos Display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5750">
              <a:lnSpc>
                <a:spcPct val="100000"/>
              </a:lnSpc>
              <a:spcBef>
                <a:spcPts val="0"/>
              </a:spcBef>
            </a:pPr>
            <a:r>
              <a:rPr lang="en-US" b="1" kern="0" dirty="0">
                <a:solidFill>
                  <a:srgbClr val="212121"/>
                </a:solidFill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chosen teams will attend summer boot camp</a:t>
            </a:r>
          </a:p>
          <a:p>
            <a:pPr marL="342900" indent="-285750">
              <a:lnSpc>
                <a:spcPct val="100000"/>
              </a:lnSpc>
              <a:spcBef>
                <a:spcPts val="0"/>
              </a:spcBef>
            </a:pPr>
            <a:r>
              <a:rPr lang="en-US" b="1" kern="0" dirty="0">
                <a:solidFill>
                  <a:srgbClr val="212121"/>
                </a:solidFill>
                <a:latin typeface="Cy Grotesk Key" panose="01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team will be assigned a faculty member or non-profit behavioral health mentor from the arts, humanities, and mental health fields for guidance and feedback leading up to the competitions</a:t>
            </a:r>
          </a:p>
          <a:p>
            <a:pPr marL="342900" indent="-285750">
              <a:lnSpc>
                <a:spcPct val="100000"/>
              </a:lnSpc>
              <a:spcBef>
                <a:spcPts val="0"/>
              </a:spcBef>
            </a:pPr>
            <a:r>
              <a:rPr lang="en-US" b="1" kern="100" dirty="0">
                <a:solidFill>
                  <a:srgbClr val="212121"/>
                </a:solidFill>
                <a:latin typeface="Cy Grotesk Key" panose="010000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Meet a minimum of 4-5 times in August/September 2026</a:t>
            </a:r>
          </a:p>
          <a:p>
            <a:pPr marL="342900" indent="-285750">
              <a:lnSpc>
                <a:spcPct val="100000"/>
              </a:lnSpc>
              <a:spcBef>
                <a:spcPts val="0"/>
              </a:spcBef>
            </a:pPr>
            <a:r>
              <a:rPr lang="en-US" b="1" kern="100" dirty="0">
                <a:solidFill>
                  <a:srgbClr val="212121"/>
                </a:solidFill>
                <a:latin typeface="Cy Grotesk Key" panose="010000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Refine your pitch according to the selection criteria</a:t>
            </a:r>
          </a:p>
          <a:p>
            <a:pPr marL="342900" indent="-285750">
              <a:lnSpc>
                <a:spcPct val="100000"/>
              </a:lnSpc>
              <a:spcBef>
                <a:spcPts val="0"/>
              </a:spcBef>
            </a:pPr>
            <a:r>
              <a:rPr lang="en-US" b="1" kern="100" dirty="0">
                <a:solidFill>
                  <a:srgbClr val="212121"/>
                </a:solidFill>
                <a:latin typeface="Cy Grotesk Key" panose="010000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Practice your pitch!</a:t>
            </a:r>
          </a:p>
          <a:p>
            <a:pPr marL="342900" indent="-285750">
              <a:lnSpc>
                <a:spcPct val="100000"/>
              </a:lnSpc>
              <a:spcBef>
                <a:spcPts val="0"/>
              </a:spcBef>
            </a:pPr>
            <a:r>
              <a:rPr lang="en-US" b="1" kern="100" dirty="0">
                <a:solidFill>
                  <a:srgbClr val="212121"/>
                </a:solidFill>
                <a:latin typeface="Cy Grotesk Key" panose="010000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Final meeting ~September 8, 2026</a:t>
            </a:r>
          </a:p>
          <a:p>
            <a:pPr marL="342900" indent="-285750">
              <a:lnSpc>
                <a:spcPct val="100000"/>
              </a:lnSpc>
              <a:spcBef>
                <a:spcPts val="0"/>
              </a:spcBef>
            </a:pPr>
            <a:endParaRPr lang="en-US" b="1" kern="100" dirty="0">
              <a:solidFill>
                <a:srgbClr val="212121"/>
              </a:solidFill>
              <a:latin typeface="Cy Grotesk Key" panose="01000000000000000000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kern="100" dirty="0">
                <a:latin typeface="Cy Grotesk Key" panose="010000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			** There will be a rehearsal in early September</a:t>
            </a:r>
          </a:p>
          <a:p>
            <a:pPr marL="57150" lvl="1" indent="0">
              <a:spcBef>
                <a:spcPts val="0"/>
              </a:spcBef>
              <a:buNone/>
              <a:tabLst>
                <a:tab pos="914400" algn="l"/>
              </a:tabLst>
            </a:pPr>
            <a:endParaRPr lang="en-US" sz="2400" b="1" kern="100" dirty="0">
              <a:solidFill>
                <a:srgbClr val="21212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899A79-203A-8BC4-7C32-497CF5942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77583" y="3830128"/>
            <a:ext cx="3004390" cy="2002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C88F9E-6FF4-FE6B-7FAD-25AB2763C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5" y="5665527"/>
            <a:ext cx="1719497" cy="10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73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3441</TotalTime>
  <Words>754</Words>
  <Application>Microsoft Office PowerPoint</Application>
  <PresentationFormat>Widescreen</PresentationFormat>
  <Paragraphs>116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Arial Black</vt:lpstr>
      <vt:lpstr>Courier New</vt:lpstr>
      <vt:lpstr>Cy Grotesk Key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Irwin, Ella</dc:creator>
  <cp:lastModifiedBy>Vandegrift, Sara</cp:lastModifiedBy>
  <cp:revision>68</cp:revision>
  <dcterms:created xsi:type="dcterms:W3CDTF">2024-11-21T15:22:19Z</dcterms:created>
  <dcterms:modified xsi:type="dcterms:W3CDTF">2026-05-13T14:19:53Z</dcterms:modified>
</cp:coreProperties>
</file>